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4"/>
  </p:sldMasterIdLst>
  <p:notesMasterIdLst>
    <p:notesMasterId r:id="rId13"/>
  </p:notesMasterIdLst>
  <p:handoutMasterIdLst>
    <p:handoutMasterId r:id="rId14"/>
  </p:handoutMasterIdLst>
  <p:sldIdLst>
    <p:sldId id="388" r:id="rId5"/>
    <p:sldId id="384" r:id="rId6"/>
    <p:sldId id="385" r:id="rId7"/>
    <p:sldId id="390" r:id="rId8"/>
    <p:sldId id="386" r:id="rId9"/>
    <p:sldId id="393" r:id="rId10"/>
    <p:sldId id="394" r:id="rId11"/>
    <p:sldId id="395" r:id="rId12"/>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66FF"/>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2602" autoAdjust="0"/>
    <p:restoredTop sz="95954" autoAdjust="0"/>
  </p:normalViewPr>
  <p:slideViewPr>
    <p:cSldViewPr snapToGrid="0">
      <p:cViewPr varScale="1">
        <p:scale>
          <a:sx n="66" d="100"/>
          <a:sy n="66" d="100"/>
        </p:scale>
        <p:origin x="72" y="494"/>
      </p:cViewPr>
      <p:guideLst>
        <p:guide orient="horz" pos="2160"/>
        <p:guide pos="3840"/>
      </p:guideLst>
    </p:cSldViewPr>
  </p:slideViewPr>
  <p:outlineViewPr>
    <p:cViewPr>
      <p:scale>
        <a:sx n="33" d="100"/>
        <a:sy n="33" d="100"/>
      </p:scale>
      <p:origin x="0" y="-2604"/>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78" d="100"/>
          <a:sy n="78" d="100"/>
        </p:scale>
        <p:origin x="3948" y="90"/>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notesMaster" Target="notesMasters/notesMaster1.xml"/><Relationship Id="rId18" Type="http://schemas.openxmlformats.org/officeDocument/2006/relationships/tableStyles" Target="tableStyle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presProps" Target="presProps.xml"/><Relationship Id="rId10" Type="http://schemas.openxmlformats.org/officeDocument/2006/relationships/slide" Target="slides/slide6.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789072D9-2976-48D6-91CC-F3B81D5BC3D5}"/>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a:extLst>
              <a:ext uri="{FF2B5EF4-FFF2-40B4-BE49-F238E27FC236}">
                <a16:creationId xmlns:a16="http://schemas.microsoft.com/office/drawing/2014/main" id="{5337DD13-51AD-4B02-8A68-D1AEA3BFD1E7}"/>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a:extLst>
              <a:ext uri="{FF2B5EF4-FFF2-40B4-BE49-F238E27FC236}">
                <a16:creationId xmlns:a16="http://schemas.microsoft.com/office/drawing/2014/main" id="{A3DFC17F-0481-4905-8632-1C02E3E3DC52}"/>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a:extLst>
              <a:ext uri="{FF2B5EF4-FFF2-40B4-BE49-F238E27FC236}">
                <a16:creationId xmlns:a16="http://schemas.microsoft.com/office/drawing/2014/main" id="{EE81EF3A-A1DE-4C8C-8602-3BA1B0BECDBF}"/>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A3198B39-BF8D-4494-9821-E6701364FD81}"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A072CA75-53D7-445B-9EF5-6CAEF1776D6A}"/>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a:extLst>
              <a:ext uri="{FF2B5EF4-FFF2-40B4-BE49-F238E27FC236}">
                <a16:creationId xmlns:a16="http://schemas.microsoft.com/office/drawing/2014/main" id="{6A4E70E9-E8A6-4EC8-9A63-B36D42527792}"/>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3076" name="Rectangle 4">
            <a:extLst>
              <a:ext uri="{FF2B5EF4-FFF2-40B4-BE49-F238E27FC236}">
                <a16:creationId xmlns:a16="http://schemas.microsoft.com/office/drawing/2014/main" id="{B0437FF1-442D-43A2-8C73-F8F083ADF658}"/>
              </a:ext>
            </a:extLst>
          </p:cNvPr>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0EA3C5F4-38C2-4B34-837F-12B7982390FF}"/>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FCA29B65-32F6-409B-983D-A505954C0DCE}"/>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a:extLst>
              <a:ext uri="{FF2B5EF4-FFF2-40B4-BE49-F238E27FC236}">
                <a16:creationId xmlns:a16="http://schemas.microsoft.com/office/drawing/2014/main" id="{C32814BC-4525-4F02-B0DA-914D143EF2AC}"/>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ECB452CC-48C9-4997-9257-C682E2A70ECE}" type="slidenum">
              <a:rPr lang="en-GB" altLang="en-US"/>
              <a:pPr>
                <a:defRPr/>
              </a:pPr>
              <a:t>‹#›</a:t>
            </a:fld>
            <a:endParaRPr lang="en-GB" altLang="en-US"/>
          </a:p>
        </p:txBody>
      </p:sp>
    </p:spTree>
    <p:extLst>
      <p:ext uri="{BB962C8B-B14F-4D97-AF65-F5344CB8AC3E}">
        <p14:creationId xmlns:p14="http://schemas.microsoft.com/office/powerpoint/2010/main" val="1151235752"/>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dirty="0"/>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25764062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Snip Single Corner Rectangle 6">
            <a:extLst>
              <a:ext uri="{FF2B5EF4-FFF2-40B4-BE49-F238E27FC236}">
                <a16:creationId xmlns:a16="http://schemas.microsoft.com/office/drawing/2014/main" id="{5F3157AA-A0E0-4E68-B15D-E57E52C716EF}"/>
              </a:ext>
            </a:extLst>
          </p:cNvPr>
          <p:cNvSpPr/>
          <p:nvPr userDrawn="1"/>
        </p:nvSpPr>
        <p:spPr>
          <a:xfrm>
            <a:off x="0" y="1205128"/>
            <a:ext cx="12192000"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Tree>
    <p:extLst>
      <p:ext uri="{BB962C8B-B14F-4D97-AF65-F5344CB8AC3E}">
        <p14:creationId xmlns:p14="http://schemas.microsoft.com/office/powerpoint/2010/main" val="3719935987"/>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dirty="0"/>
              <a:t>Click to edit Master title style</a:t>
            </a:r>
          </a:p>
        </p:txBody>
      </p:sp>
      <p:sp>
        <p:nvSpPr>
          <p:cNvPr id="3" name="Snip Single Corner Rectangle 6">
            <a:extLst>
              <a:ext uri="{FF2B5EF4-FFF2-40B4-BE49-F238E27FC236}">
                <a16:creationId xmlns:a16="http://schemas.microsoft.com/office/drawing/2014/main" id="{37F6B2B2-68AD-4A4E-9FAE-CF7F4931335B}"/>
              </a:ext>
            </a:extLst>
          </p:cNvPr>
          <p:cNvSpPr/>
          <p:nvPr userDrawn="1"/>
        </p:nvSpPr>
        <p:spPr>
          <a:xfrm>
            <a:off x="0" y="1205128"/>
            <a:ext cx="12192000"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Tree>
    <p:extLst>
      <p:ext uri="{BB962C8B-B14F-4D97-AF65-F5344CB8AC3E}">
        <p14:creationId xmlns:p14="http://schemas.microsoft.com/office/powerpoint/2010/main" val="366363657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dirty="0"/>
              <a:t>Click to edit Master title style</a:t>
            </a:r>
          </a:p>
        </p:txBody>
      </p:sp>
    </p:spTree>
    <p:extLst>
      <p:ext uri="{BB962C8B-B14F-4D97-AF65-F5344CB8AC3E}">
        <p14:creationId xmlns:p14="http://schemas.microsoft.com/office/powerpoint/2010/main" val="2723726329"/>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2.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7" name="Title Placeholder 1">
            <a:extLst>
              <a:ext uri="{FF2B5EF4-FFF2-40B4-BE49-F238E27FC236}">
                <a16:creationId xmlns:a16="http://schemas.microsoft.com/office/drawing/2014/main" id="{4AFE2B5B-1B45-4E7A-A25D-B141A077B612}"/>
              </a:ext>
            </a:extLst>
          </p:cNvPr>
          <p:cNvSpPr>
            <a:spLocks noGrp="1"/>
          </p:cNvSpPr>
          <p:nvPr>
            <p:ph type="title"/>
          </p:nvPr>
        </p:nvSpPr>
        <p:spPr bwMode="auto">
          <a:xfrm>
            <a:off x="495300" y="643155"/>
            <a:ext cx="7079673"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p>
        </p:txBody>
      </p:sp>
      <p:sp>
        <p:nvSpPr>
          <p:cNvPr id="1028" name="Text Placeholder 2">
            <a:extLst>
              <a:ext uri="{FF2B5EF4-FFF2-40B4-BE49-F238E27FC236}">
                <a16:creationId xmlns:a16="http://schemas.microsoft.com/office/drawing/2014/main" id="{008F4169-1069-4316-B1D5-466056FF0739}"/>
              </a:ext>
            </a:extLst>
          </p:cNvPr>
          <p:cNvSpPr>
            <a:spLocks noGrp="1"/>
          </p:cNvSpPr>
          <p:nvPr>
            <p:ph type="body" idx="1"/>
          </p:nvPr>
        </p:nvSpPr>
        <p:spPr bwMode="auto">
          <a:xfrm>
            <a:off x="831273" y="1597023"/>
            <a:ext cx="10522527" cy="45799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9" name="TextBox 7">
            <a:extLst>
              <a:ext uri="{FF2B5EF4-FFF2-40B4-BE49-F238E27FC236}">
                <a16:creationId xmlns:a16="http://schemas.microsoft.com/office/drawing/2014/main" id="{ED4BE506-C0F9-461F-89BC-4B3F6F61A38D}"/>
              </a:ext>
            </a:extLst>
          </p:cNvPr>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2024</a:t>
            </a:r>
          </a:p>
        </p:txBody>
      </p:sp>
      <p:pic>
        <p:nvPicPr>
          <p:cNvPr id="1031" name="Picture 1">
            <a:extLst>
              <a:ext uri="{FF2B5EF4-FFF2-40B4-BE49-F238E27FC236}">
                <a16:creationId xmlns:a16="http://schemas.microsoft.com/office/drawing/2014/main" id="{5E9ECA3E-FE52-464F-8707-38070FE65DBF}"/>
              </a:ext>
            </a:extLst>
          </p:cNvPr>
          <p:cNvPicPr>
            <a:picLocks noChangeAspect="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10483850" y="21590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4C62F9F5-7ED7-4782-9DFF-6089C2DCD9EC}"/>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pPr>
                <a:defRPr/>
              </a:pPr>
              <a:t>‹#›</a:t>
            </a:fld>
            <a:endParaRPr lang="en-GB" altLang="en-US" sz="1400" dirty="0">
              <a:latin typeface="Calibri" panose="020F0502020204030204" pitchFamily="34" charset="0"/>
            </a:endParaRPr>
          </a:p>
        </p:txBody>
      </p:sp>
      <p:sp>
        <p:nvSpPr>
          <p:cNvPr id="11" name="Text Box 14">
            <a:extLst>
              <a:ext uri="{FF2B5EF4-FFF2-40B4-BE49-F238E27FC236}">
                <a16:creationId xmlns:a16="http://schemas.microsoft.com/office/drawing/2014/main" id="{AA2802BD-1B72-4AD1-8184-0FD099607084}"/>
              </a:ext>
            </a:extLst>
          </p:cNvPr>
          <p:cNvSpPr txBox="1">
            <a:spLocks noChangeArrowheads="1"/>
          </p:cNvSpPr>
          <p:nvPr userDrawn="1"/>
        </p:nvSpPr>
        <p:spPr bwMode="auto">
          <a:xfrm>
            <a:off x="133350" y="36513"/>
            <a:ext cx="2601913"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zh-CN" sz="1000" b="1" kern="1200" dirty="0">
                <a:solidFill>
                  <a:schemeClr val="tx1"/>
                </a:solidFill>
                <a:effectLst/>
                <a:latin typeface="Arial" panose="020B0604020202020204" pitchFamily="34" charset="0"/>
                <a:ea typeface="+mn-ea"/>
                <a:cs typeface="Arial" panose="020B0604020202020204" pitchFamily="34" charset="0"/>
              </a:rPr>
              <a:t>3GPP TSG-WG SA2 Meeting #162 </a:t>
            </a:r>
            <a:r>
              <a:rPr lang="sv-SE" altLang="en-US" sz="1200" b="1" dirty="0">
                <a:latin typeface="Arial "/>
              </a:rPr>
              <a:t>	</a:t>
            </a:r>
          </a:p>
          <a:p>
            <a:pPr eaLnBrk="1" hangingPunct="1">
              <a:defRPr/>
            </a:pPr>
            <a:r>
              <a:rPr lang="en-US" sz="1000" b="1" kern="1200" dirty="0">
                <a:solidFill>
                  <a:schemeClr val="tx1"/>
                </a:solidFill>
                <a:effectLst/>
                <a:latin typeface="Arial" panose="020B0604020202020204" pitchFamily="34" charset="0"/>
                <a:ea typeface="+mn-ea"/>
                <a:cs typeface="Arial" panose="020B0604020202020204" pitchFamily="34" charset="0"/>
              </a:rPr>
              <a:t>Changsha, China, April 15 – 19, 2024</a:t>
            </a:r>
            <a:endParaRPr lang="sv-SE" altLang="en-US" sz="1200" b="1" dirty="0">
              <a:latin typeface="Arial "/>
            </a:endParaRPr>
          </a:p>
        </p:txBody>
      </p:sp>
      <p:sp>
        <p:nvSpPr>
          <p:cNvPr id="4" name="Subtitle 2">
            <a:extLst>
              <a:ext uri="{FF2B5EF4-FFF2-40B4-BE49-F238E27FC236}">
                <a16:creationId xmlns:a16="http://schemas.microsoft.com/office/drawing/2014/main" id="{FC00FB2A-9F0C-D514-E041-1A79A951119F}"/>
              </a:ext>
            </a:extLst>
          </p:cNvPr>
          <p:cNvSpPr txBox="1">
            <a:spLocks/>
          </p:cNvSpPr>
          <p:nvPr userDrawn="1"/>
        </p:nvSpPr>
        <p:spPr bwMode="auto">
          <a:xfrm>
            <a:off x="8518264" y="244980"/>
            <a:ext cx="1755289" cy="325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lnSpc>
                <a:spcPct val="90000"/>
              </a:lnSpc>
              <a:spcBef>
                <a:spcPts val="1000"/>
              </a:spcBef>
              <a:spcAft>
                <a:spcPct val="0"/>
              </a:spcAft>
              <a:buFont typeface="Arial" panose="020B0604020202020204" pitchFamily="34" charset="0"/>
              <a:buNone/>
              <a:defRPr sz="2400" kern="1200">
                <a:solidFill>
                  <a:schemeClr val="tx1"/>
                </a:solidFill>
                <a:latin typeface="+mn-lt"/>
                <a:ea typeface="+mn-ea"/>
                <a:cs typeface="+mn-cs"/>
              </a:defRPr>
            </a:lvl1pPr>
            <a:lvl2pPr marL="457200" indent="0" algn="ctr" rtl="0" eaLnBrk="0" fontAlgn="base" hangingPunct="0">
              <a:lnSpc>
                <a:spcPct val="90000"/>
              </a:lnSpc>
              <a:spcBef>
                <a:spcPts val="500"/>
              </a:spcBef>
              <a:spcAft>
                <a:spcPct val="0"/>
              </a:spcAft>
              <a:buClr>
                <a:srgbClr val="C00000"/>
              </a:buClr>
              <a:buFont typeface="Arial" panose="020B0604020202020204" pitchFamily="34" charset="0"/>
              <a:buNone/>
              <a:defRPr sz="2000" kern="1200">
                <a:solidFill>
                  <a:schemeClr val="tx1"/>
                </a:solidFill>
                <a:latin typeface="+mn-lt"/>
                <a:ea typeface="+mn-ea"/>
                <a:cs typeface="+mn-cs"/>
              </a:defRPr>
            </a:lvl2pPr>
            <a:lvl3pPr marL="914400" indent="0" algn="ctr" rtl="0" eaLnBrk="0" fontAlgn="base" hangingPunct="0">
              <a:lnSpc>
                <a:spcPct val="90000"/>
              </a:lnSpc>
              <a:spcBef>
                <a:spcPts val="500"/>
              </a:spcBef>
              <a:spcAft>
                <a:spcPct val="0"/>
              </a:spcAft>
              <a:buFont typeface="Arial" panose="020B0604020202020204" pitchFamily="34" charset="0"/>
              <a:buNone/>
              <a:defRPr sz="1800" kern="1200">
                <a:solidFill>
                  <a:schemeClr val="tx1"/>
                </a:solidFill>
                <a:latin typeface="+mn-lt"/>
                <a:ea typeface="+mn-ea"/>
                <a:cs typeface="+mn-cs"/>
              </a:defRPr>
            </a:lvl3pPr>
            <a:lvl4pPr marL="1371600" indent="0" algn="ctr" rtl="0" eaLnBrk="0" fontAlgn="base" hangingPunct="0">
              <a:lnSpc>
                <a:spcPct val="90000"/>
              </a:lnSpc>
              <a:spcBef>
                <a:spcPts val="500"/>
              </a:spcBef>
              <a:spcAft>
                <a:spcPct val="0"/>
              </a:spcAft>
              <a:buFont typeface="Arial" panose="020B0604020202020204" pitchFamily="34" charset="0"/>
              <a:buNone/>
              <a:defRPr sz="1600" kern="1200">
                <a:solidFill>
                  <a:schemeClr val="tx1"/>
                </a:solidFill>
                <a:latin typeface="+mn-lt"/>
                <a:ea typeface="+mn-ea"/>
                <a:cs typeface="+mn-cs"/>
              </a:defRPr>
            </a:lvl4pPr>
            <a:lvl5pPr marL="1828800" indent="0" algn="ctr" rtl="0" eaLnBrk="0" fontAlgn="base" hangingPunct="0">
              <a:lnSpc>
                <a:spcPct val="90000"/>
              </a:lnSpc>
              <a:spcBef>
                <a:spcPts val="500"/>
              </a:spcBef>
              <a:spcAft>
                <a:spcPct val="0"/>
              </a:spcAft>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altLang="zh-CN" dirty="0"/>
              <a:t>S2-2404043</a:t>
            </a:r>
            <a:endParaRPr lang="en-US" dirty="0"/>
          </a:p>
        </p:txBody>
      </p:sp>
    </p:spTree>
  </p:cSld>
  <p:clrMap bg1="lt1" tx1="dk1" bg2="lt2" tx2="dk2" accent1="accent1" accent2="accent2" accent3="accent3" accent4="accent4" accent5="accent5" accent6="accent6" hlink="hlink" folHlink="folHlink"/>
  <p:sldLayoutIdLst>
    <p:sldLayoutId id="2147485163" r:id="rId1"/>
    <p:sldLayoutId id="2147485161" r:id="rId2"/>
    <p:sldLayoutId id="2147485162" r:id="rId3"/>
    <p:sldLayoutId id="2147485164" r:id="rId4"/>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7"/>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EE71858E-BA00-40CA-9057-C86607035777}"/>
              </a:ext>
            </a:extLst>
          </p:cNvPr>
          <p:cNvSpPr txBox="1">
            <a:spLocks/>
          </p:cNvSpPr>
          <p:nvPr/>
        </p:nvSpPr>
        <p:spPr bwMode="auto">
          <a:xfrm>
            <a:off x="863977" y="2132949"/>
            <a:ext cx="10812483" cy="12960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lvl1pPr algn="ctr" rtl="0" eaLnBrk="0" fontAlgn="base" hangingPunct="0">
              <a:lnSpc>
                <a:spcPct val="90000"/>
              </a:lnSpc>
              <a:spcBef>
                <a:spcPct val="0"/>
              </a:spcBef>
              <a:spcAft>
                <a:spcPct val="0"/>
              </a:spcAft>
              <a:defRPr sz="60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a:lstStyle>
          <a:p>
            <a:pPr eaLnBrk="1" hangingPunct="1"/>
            <a:r>
              <a:rPr lang="en-US" altLang="zh-CN" sz="4800" dirty="0">
                <a:latin typeface="Arial "/>
              </a:rPr>
              <a:t>Discussion on LCS-UP binding issue</a:t>
            </a:r>
            <a:endParaRPr lang="en-GB" altLang="en-US" sz="4800" dirty="0">
              <a:latin typeface="Arial "/>
            </a:endParaRPr>
          </a:p>
        </p:txBody>
      </p:sp>
      <p:sp>
        <p:nvSpPr>
          <p:cNvPr id="5" name="文本框 4">
            <a:extLst>
              <a:ext uri="{FF2B5EF4-FFF2-40B4-BE49-F238E27FC236}">
                <a16:creationId xmlns:a16="http://schemas.microsoft.com/office/drawing/2014/main" id="{2C50F4C7-052C-4E48-AE4D-F6081ACF34EB}"/>
              </a:ext>
            </a:extLst>
          </p:cNvPr>
          <p:cNvSpPr txBox="1"/>
          <p:nvPr/>
        </p:nvSpPr>
        <p:spPr>
          <a:xfrm>
            <a:off x="1330712" y="4369016"/>
            <a:ext cx="9530575" cy="1200329"/>
          </a:xfrm>
          <a:prstGeom prst="rect">
            <a:avLst/>
          </a:prstGeom>
          <a:noFill/>
        </p:spPr>
        <p:txBody>
          <a:bodyPr wrap="square" rtlCol="0">
            <a:spAutoFit/>
          </a:bodyPr>
          <a:lstStyle/>
          <a:p>
            <a:pPr algn="ctr"/>
            <a:r>
              <a:rPr lang="en-US" altLang="zh-CN" sz="2400" dirty="0">
                <a:solidFill>
                  <a:srgbClr val="0066FF"/>
                </a:solidFill>
              </a:rPr>
              <a:t>SA2#162</a:t>
            </a:r>
          </a:p>
          <a:p>
            <a:pPr algn="ctr"/>
            <a:endParaRPr lang="en-US" altLang="zh-CN" sz="2400" dirty="0">
              <a:solidFill>
                <a:srgbClr val="0066FF"/>
              </a:solidFill>
            </a:endParaRPr>
          </a:p>
          <a:p>
            <a:pPr algn="ctr"/>
            <a:r>
              <a:rPr lang="en-US" altLang="zh-CN" sz="2400" dirty="0">
                <a:solidFill>
                  <a:srgbClr val="0066FF"/>
                </a:solidFill>
              </a:rPr>
              <a:t>vivo</a:t>
            </a:r>
            <a:endParaRPr lang="zh-CN" altLang="en-US" sz="2400" dirty="0">
              <a:solidFill>
                <a:srgbClr val="0066FF"/>
              </a:solidFill>
            </a:endParaRPr>
          </a:p>
        </p:txBody>
      </p:sp>
    </p:spTree>
    <p:extLst>
      <p:ext uri="{BB962C8B-B14F-4D97-AF65-F5344CB8AC3E}">
        <p14:creationId xmlns:p14="http://schemas.microsoft.com/office/powerpoint/2010/main" val="283279677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id="{C33A43D7-EAD5-4191-8631-4F57BA4FE44A}"/>
              </a:ext>
            </a:extLst>
          </p:cNvPr>
          <p:cNvSpPr txBox="1">
            <a:spLocks/>
          </p:cNvSpPr>
          <p:nvPr/>
        </p:nvSpPr>
        <p:spPr>
          <a:xfrm>
            <a:off x="473675" y="1655124"/>
            <a:ext cx="11244649" cy="5056394"/>
          </a:xfrm>
          <a:prstGeom prst="rect">
            <a:avLst/>
          </a:prstGeom>
          <a:ln>
            <a:noFill/>
          </a:ln>
        </p:spPr>
        <p:txBody>
          <a:bodyPr/>
          <a:lstStyle>
            <a:lvl1pPr marL="228600" indent="-228600" algn="l" rtl="0" eaLnBrk="0" fontAlgn="base" hangingPunct="0">
              <a:lnSpc>
                <a:spcPct val="90000"/>
              </a:lnSpc>
              <a:spcBef>
                <a:spcPts val="1000"/>
              </a:spcBef>
              <a:spcAft>
                <a:spcPct val="0"/>
              </a:spcAft>
              <a:buBlip>
                <a:blip r:embed="rId2"/>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2400" dirty="0"/>
              <a:t>CT1 LS raises two issues for LCS-UP connection between the UE and the LM. Summary:</a:t>
            </a:r>
            <a:endParaRPr lang="en-GB" altLang="zh-CN" sz="2400" dirty="0"/>
          </a:p>
          <a:p>
            <a:pPr marL="457200" lvl="1" indent="0">
              <a:buNone/>
            </a:pPr>
            <a:r>
              <a:rPr lang="en-US" altLang="zh-CN" sz="1800" b="1" dirty="0"/>
              <a:t>1. Whether and how to link one UE with one TLS connection by the LMF? (in case of creating a new connection)</a:t>
            </a:r>
          </a:p>
          <a:p>
            <a:pPr marL="457200" lvl="1" indent="0">
              <a:buNone/>
            </a:pPr>
            <a:r>
              <a:rPr lang="en-US" altLang="zh-CN" sz="1800" b="1" dirty="0"/>
              <a:t>2. Whether and how to reuse the established TLS connection when the subsequent LCS request for the same UE comes? (in case of reusage of the existing connection)</a:t>
            </a:r>
          </a:p>
          <a:p>
            <a:pPr marL="457200" lvl="1" indent="0">
              <a:buNone/>
            </a:pPr>
            <a:endParaRPr lang="en-US" altLang="zh-CN" sz="1800" dirty="0"/>
          </a:p>
          <a:p>
            <a:pPr marL="457200" lvl="1" indent="0">
              <a:buNone/>
            </a:pPr>
            <a:r>
              <a:rPr lang="en-US" altLang="zh-CN" sz="1800" dirty="0"/>
              <a:t>Excerpted from incoming LS C1-241722:</a:t>
            </a:r>
          </a:p>
          <a:p>
            <a:pPr lvl="1"/>
            <a:r>
              <a:rPr lang="en-US" altLang="zh-CN" sz="1800" i="1" dirty="0"/>
              <a:t>1.	After the TLS connection is established, the UE and the LMF initiate LPP or LCS-SS procedure. For the LMF-initiated case, given that multiple UEs are served by the LMF and multiple TLS connections are active, the LMF needs to determine a TLS connection for the target UE. However, it has not been specified how to link the association between the TLS connection and the UE, e.g., how the LMF knows which TLS connection is for the UE who has received the UPP-CM command message. If the TLS connection can be linked to the ‘wrong UE’ then there could be a risk of location related data from one UE which is sent to another UE.</a:t>
            </a:r>
          </a:p>
          <a:p>
            <a:pPr lvl="1"/>
            <a:r>
              <a:rPr lang="en-US" altLang="zh-CN" sz="1800" i="1" dirty="0"/>
              <a:t>2.	Once the binding of the TLS connection to the UE is done, if there is a new LCS service request (e.g., MT-LR) for the same UE, the AMF invokes </a:t>
            </a:r>
            <a:r>
              <a:rPr lang="en-US" altLang="zh-CN" sz="1800" i="1" dirty="0" err="1"/>
              <a:t>Nlmf_location_determinelocation</a:t>
            </a:r>
            <a:r>
              <a:rPr lang="en-US" altLang="zh-CN" sz="1800" i="1" dirty="0"/>
              <a:t> service operation to the LMF. However, it has not been specified how the LMF associates the LCS service request to the TLS connection of the UE. In this case, the LMF cannot determine which TLS connection can be used for the LCS service request. Therefore, the LMF cannot reuse the TLS connection of this UE for subsequent LCS service request(s).</a:t>
            </a:r>
          </a:p>
          <a:p>
            <a:pPr lvl="1"/>
            <a:endParaRPr lang="en-US" altLang="zh-CN" sz="1600" dirty="0"/>
          </a:p>
        </p:txBody>
      </p:sp>
      <p:sp>
        <p:nvSpPr>
          <p:cNvPr id="4" name="标题 1">
            <a:extLst>
              <a:ext uri="{FF2B5EF4-FFF2-40B4-BE49-F238E27FC236}">
                <a16:creationId xmlns:a16="http://schemas.microsoft.com/office/drawing/2014/main" id="{3ED3CF1D-B079-4649-BBEE-3DBEB93A44FE}"/>
              </a:ext>
            </a:extLst>
          </p:cNvPr>
          <p:cNvSpPr txBox="1">
            <a:spLocks/>
          </p:cNvSpPr>
          <p:nvPr/>
        </p:nvSpPr>
        <p:spPr bwMode="auto">
          <a:xfrm>
            <a:off x="364376" y="561110"/>
            <a:ext cx="9683633" cy="5859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a:lstStyle>
          <a:p>
            <a:r>
              <a:rPr lang="en-US" altLang="zh-CN" sz="3200" b="1" dirty="0"/>
              <a:t>Introduction</a:t>
            </a:r>
            <a:endParaRPr lang="zh-CN" altLang="en-US" sz="3200" b="1" dirty="0"/>
          </a:p>
        </p:txBody>
      </p:sp>
    </p:spTree>
    <p:extLst>
      <p:ext uri="{BB962C8B-B14F-4D97-AF65-F5344CB8AC3E}">
        <p14:creationId xmlns:p14="http://schemas.microsoft.com/office/powerpoint/2010/main" val="64801056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id="{C33A43D7-EAD5-4191-8631-4F57BA4FE44A}"/>
              </a:ext>
            </a:extLst>
          </p:cNvPr>
          <p:cNvSpPr txBox="1">
            <a:spLocks/>
          </p:cNvSpPr>
          <p:nvPr/>
        </p:nvSpPr>
        <p:spPr>
          <a:xfrm>
            <a:off x="473675" y="1655124"/>
            <a:ext cx="11423573" cy="4775821"/>
          </a:xfrm>
          <a:prstGeom prst="rect">
            <a:avLst/>
          </a:prstGeom>
          <a:ln>
            <a:noFill/>
          </a:ln>
        </p:spPr>
        <p:txBody>
          <a:bodyPr/>
          <a:lstStyle>
            <a:lvl1pPr marL="228600" indent="-228600" algn="l" rtl="0" eaLnBrk="0" fontAlgn="base" hangingPunct="0">
              <a:lnSpc>
                <a:spcPct val="90000"/>
              </a:lnSpc>
              <a:spcBef>
                <a:spcPts val="1000"/>
              </a:spcBef>
              <a:spcAft>
                <a:spcPct val="0"/>
              </a:spcAft>
              <a:buBlip>
                <a:blip r:embed="rId2"/>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altLang="zh-CN" sz="2400" b="1" dirty="0"/>
              <a:t>1. In case of creating a</a:t>
            </a:r>
            <a:r>
              <a:rPr lang="zh-CN" altLang="en-US" sz="2400" b="1" dirty="0"/>
              <a:t> </a:t>
            </a:r>
            <a:r>
              <a:rPr lang="en-US" altLang="zh-CN" sz="2400" b="1" dirty="0"/>
              <a:t>new</a:t>
            </a:r>
            <a:r>
              <a:rPr lang="zh-CN" altLang="en-US" sz="2400" b="1" dirty="0"/>
              <a:t> </a:t>
            </a:r>
            <a:r>
              <a:rPr lang="en-US" altLang="zh-CN" sz="2400" b="1" dirty="0"/>
              <a:t>user</a:t>
            </a:r>
            <a:r>
              <a:rPr lang="zh-CN" altLang="en-US" sz="2400" b="1" dirty="0"/>
              <a:t> </a:t>
            </a:r>
            <a:r>
              <a:rPr lang="en-US" altLang="zh-CN" sz="2400" b="1" dirty="0"/>
              <a:t>plane</a:t>
            </a:r>
            <a:r>
              <a:rPr lang="zh-CN" altLang="en-US" sz="2400" b="1" dirty="0"/>
              <a:t> </a:t>
            </a:r>
            <a:r>
              <a:rPr lang="en-US" altLang="zh-CN" sz="2400" b="1" dirty="0"/>
              <a:t>connection:</a:t>
            </a:r>
          </a:p>
          <a:p>
            <a:r>
              <a:rPr lang="en-US" altLang="zh-CN" sz="2400" dirty="0"/>
              <a:t>LMF keeps multiple TLS connections with different UEs.</a:t>
            </a:r>
          </a:p>
          <a:p>
            <a:r>
              <a:rPr lang="en-US" altLang="zh-CN" sz="2400" dirty="0"/>
              <a:t>LMF needs to know who is using the specific TLS connection in order to accurately deliver LPP/LCS-SS messages.</a:t>
            </a:r>
          </a:p>
          <a:p>
            <a:endParaRPr lang="en-US" altLang="zh-CN" sz="2400" dirty="0"/>
          </a:p>
          <a:p>
            <a:pPr marL="0" indent="0">
              <a:buNone/>
            </a:pPr>
            <a:r>
              <a:rPr lang="en-US" altLang="zh-CN" sz="2400" dirty="0">
                <a:solidFill>
                  <a:srgbClr val="0066FF"/>
                </a:solidFill>
              </a:rPr>
              <a:t>Observation 1: The LCS-UP binding procedure is needed so that the LMF can link one TLS connection with one UE.</a:t>
            </a:r>
          </a:p>
        </p:txBody>
      </p:sp>
      <p:sp>
        <p:nvSpPr>
          <p:cNvPr id="4" name="标题 1">
            <a:extLst>
              <a:ext uri="{FF2B5EF4-FFF2-40B4-BE49-F238E27FC236}">
                <a16:creationId xmlns:a16="http://schemas.microsoft.com/office/drawing/2014/main" id="{93FC2262-8304-43EC-A4F9-5C7FFCA25DB9}"/>
              </a:ext>
            </a:extLst>
          </p:cNvPr>
          <p:cNvSpPr txBox="1">
            <a:spLocks/>
          </p:cNvSpPr>
          <p:nvPr/>
        </p:nvSpPr>
        <p:spPr bwMode="auto">
          <a:xfrm>
            <a:off x="364376" y="561110"/>
            <a:ext cx="9683633" cy="5859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a:lstStyle>
          <a:p>
            <a:r>
              <a:rPr lang="en-US" sz="3200" b="1" dirty="0"/>
              <a:t>Discussion</a:t>
            </a:r>
            <a:endParaRPr lang="zh-CN" altLang="en-US" sz="3200" b="1" dirty="0"/>
          </a:p>
        </p:txBody>
      </p:sp>
    </p:spTree>
    <p:extLst>
      <p:ext uri="{BB962C8B-B14F-4D97-AF65-F5344CB8AC3E}">
        <p14:creationId xmlns:p14="http://schemas.microsoft.com/office/powerpoint/2010/main" val="306827736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id="{C33A43D7-EAD5-4191-8631-4F57BA4FE44A}"/>
              </a:ext>
            </a:extLst>
          </p:cNvPr>
          <p:cNvSpPr txBox="1">
            <a:spLocks/>
          </p:cNvSpPr>
          <p:nvPr/>
        </p:nvSpPr>
        <p:spPr>
          <a:xfrm>
            <a:off x="473675" y="1655124"/>
            <a:ext cx="11423573" cy="4765996"/>
          </a:xfrm>
          <a:prstGeom prst="rect">
            <a:avLst/>
          </a:prstGeom>
          <a:ln>
            <a:noFill/>
          </a:ln>
        </p:spPr>
        <p:txBody>
          <a:bodyPr/>
          <a:lstStyle>
            <a:lvl1pPr marL="228600" indent="-228600" algn="l" rtl="0" eaLnBrk="0" fontAlgn="base" hangingPunct="0">
              <a:lnSpc>
                <a:spcPct val="90000"/>
              </a:lnSpc>
              <a:spcBef>
                <a:spcPts val="1000"/>
              </a:spcBef>
              <a:spcAft>
                <a:spcPct val="0"/>
              </a:spcAft>
              <a:buBlip>
                <a:blip r:embed="rId2"/>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altLang="zh-CN" sz="2400" b="1" dirty="0"/>
              <a:t>2. In case of subsequent location requests for the same UE:</a:t>
            </a:r>
          </a:p>
          <a:p>
            <a:r>
              <a:rPr lang="en-US" altLang="zh-CN" sz="2400" dirty="0"/>
              <a:t>During LMF selection, the following factor is considerable, but not crucial: </a:t>
            </a:r>
            <a:r>
              <a:rPr lang="en-US" altLang="zh-CN" sz="2400" i="1" dirty="0"/>
              <a:t>Requested UE has maintained user plane connection with certain LMFs. </a:t>
            </a:r>
          </a:p>
          <a:p>
            <a:r>
              <a:rPr lang="en-US" altLang="zh-CN" sz="2400" dirty="0"/>
              <a:t>For MT-LR/deferred MT-LR and MO-LR cases,</a:t>
            </a:r>
            <a:r>
              <a:rPr lang="zh-CN" altLang="en-US" sz="2400" dirty="0"/>
              <a:t> </a:t>
            </a:r>
            <a:r>
              <a:rPr lang="en-US" altLang="zh-CN" sz="2400" dirty="0"/>
              <a:t>the correlation ID is included in </a:t>
            </a:r>
            <a:r>
              <a:rPr lang="en-US" altLang="zh-CN" sz="2400" dirty="0" err="1"/>
              <a:t>Nlmf_Location_DetermineLocation</a:t>
            </a:r>
            <a:r>
              <a:rPr lang="en-US" altLang="zh-CN" sz="2400" dirty="0"/>
              <a:t> request message, which is per LCS session/request granularity, not per UE granularity. Correlation ID has no relationship with LCS-UP connection, which may cause the</a:t>
            </a:r>
            <a:r>
              <a:rPr lang="zh-CN" altLang="en-US" sz="2400" dirty="0"/>
              <a:t> </a:t>
            </a:r>
            <a:r>
              <a:rPr lang="en-US" altLang="zh-CN" sz="2400" dirty="0"/>
              <a:t>LMF</a:t>
            </a:r>
            <a:r>
              <a:rPr lang="zh-CN" altLang="en-US" sz="2400" dirty="0"/>
              <a:t> </a:t>
            </a:r>
            <a:r>
              <a:rPr lang="en-US" altLang="zh-CN" sz="2400" dirty="0"/>
              <a:t>to</a:t>
            </a:r>
            <a:r>
              <a:rPr lang="zh-CN" altLang="en-US" sz="2400" dirty="0"/>
              <a:t> </a:t>
            </a:r>
            <a:r>
              <a:rPr lang="en-US" altLang="zh-CN" sz="2400" dirty="0"/>
              <a:t>reperform a ‘new’ LCS-UP connection establishment for this request. </a:t>
            </a:r>
          </a:p>
          <a:p>
            <a:pPr marL="0" indent="0">
              <a:buNone/>
            </a:pPr>
            <a:r>
              <a:rPr lang="en-US" altLang="zh-CN" sz="2400" dirty="0">
                <a:solidFill>
                  <a:srgbClr val="0066FF"/>
                </a:solidFill>
              </a:rPr>
              <a:t>Observation 2: Current information in </a:t>
            </a:r>
            <a:r>
              <a:rPr lang="en-US" altLang="zh-CN" sz="2400" dirty="0" err="1">
                <a:solidFill>
                  <a:srgbClr val="0066FF"/>
                </a:solidFill>
              </a:rPr>
              <a:t>Nlmf_Location_DetermineLocation</a:t>
            </a:r>
            <a:r>
              <a:rPr lang="en-US" altLang="zh-CN" sz="2400" dirty="0">
                <a:solidFill>
                  <a:srgbClr val="0066FF"/>
                </a:solidFill>
              </a:rPr>
              <a:t> service message could not enable LMF to reuse the same LCS-UP connection. </a:t>
            </a:r>
          </a:p>
          <a:p>
            <a:pPr marL="0" indent="0">
              <a:buNone/>
            </a:pPr>
            <a:r>
              <a:rPr lang="en-US" altLang="zh-CN" sz="2400" dirty="0">
                <a:solidFill>
                  <a:srgbClr val="0066FF"/>
                </a:solidFill>
              </a:rPr>
              <a:t>Observation 3: Redundant binding procedures may be performed if reusability is not supported.</a:t>
            </a:r>
          </a:p>
        </p:txBody>
      </p:sp>
      <p:sp>
        <p:nvSpPr>
          <p:cNvPr id="4" name="标题 1">
            <a:extLst>
              <a:ext uri="{FF2B5EF4-FFF2-40B4-BE49-F238E27FC236}">
                <a16:creationId xmlns:a16="http://schemas.microsoft.com/office/drawing/2014/main" id="{93FC2262-8304-43EC-A4F9-5C7FFCA25DB9}"/>
              </a:ext>
            </a:extLst>
          </p:cNvPr>
          <p:cNvSpPr txBox="1">
            <a:spLocks/>
          </p:cNvSpPr>
          <p:nvPr/>
        </p:nvSpPr>
        <p:spPr bwMode="auto">
          <a:xfrm>
            <a:off x="364376" y="561110"/>
            <a:ext cx="9683633" cy="5859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a:lstStyle>
          <a:p>
            <a:r>
              <a:rPr lang="en-US" sz="3200" b="1" dirty="0"/>
              <a:t>Discussion</a:t>
            </a:r>
            <a:endParaRPr lang="zh-CN" altLang="en-US" sz="3200" b="1" dirty="0"/>
          </a:p>
        </p:txBody>
      </p:sp>
    </p:spTree>
    <p:extLst>
      <p:ext uri="{BB962C8B-B14F-4D97-AF65-F5344CB8AC3E}">
        <p14:creationId xmlns:p14="http://schemas.microsoft.com/office/powerpoint/2010/main" val="412185921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id="{C33A43D7-EAD5-4191-8631-4F57BA4FE44A}"/>
              </a:ext>
            </a:extLst>
          </p:cNvPr>
          <p:cNvSpPr txBox="1">
            <a:spLocks/>
          </p:cNvSpPr>
          <p:nvPr/>
        </p:nvSpPr>
        <p:spPr>
          <a:xfrm>
            <a:off x="473675" y="1655124"/>
            <a:ext cx="11244649" cy="4765996"/>
          </a:xfrm>
          <a:prstGeom prst="rect">
            <a:avLst/>
          </a:prstGeom>
          <a:ln>
            <a:noFill/>
          </a:ln>
        </p:spPr>
        <p:txBody>
          <a:bodyPr/>
          <a:lstStyle>
            <a:lvl1pPr marL="228600" indent="-228600" algn="l" rtl="0" eaLnBrk="0" fontAlgn="base" hangingPunct="0">
              <a:lnSpc>
                <a:spcPct val="90000"/>
              </a:lnSpc>
              <a:spcBef>
                <a:spcPts val="1000"/>
              </a:spcBef>
              <a:spcAft>
                <a:spcPct val="0"/>
              </a:spcAft>
              <a:buBlip>
                <a:blip r:embed="rId2"/>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altLang="zh-CN" sz="2000" b="1" dirty="0"/>
              <a:t>Conclusions:</a:t>
            </a:r>
          </a:p>
          <a:p>
            <a:r>
              <a:rPr lang="en-US" altLang="zh-CN" sz="2000" dirty="0"/>
              <a:t>the LCS-UP binding over TLS needs to be supported so that the LMF can link one secured user plane connection with one UE.</a:t>
            </a:r>
          </a:p>
          <a:p>
            <a:r>
              <a:rPr lang="en-US" altLang="zh-CN" sz="2000" dirty="0"/>
              <a:t>the LMF also needs to be enabled to reuse the same secured user plane connection when receiving the subsequent location service for the same UE.</a:t>
            </a:r>
          </a:p>
          <a:p>
            <a:pPr marL="0" indent="0">
              <a:buNone/>
            </a:pPr>
            <a:endParaRPr lang="en-US" altLang="zh-CN" sz="2000" dirty="0"/>
          </a:p>
          <a:p>
            <a:pPr marL="0" indent="0">
              <a:buNone/>
            </a:pPr>
            <a:r>
              <a:rPr lang="en-US" altLang="zh-CN" sz="2000" dirty="0">
                <a:solidFill>
                  <a:srgbClr val="0066FF"/>
                </a:solidFill>
              </a:rPr>
              <a:t>Proposal 1: The binding procedure using an LMF-locally unique ID is performed via TLS between the UE and LMF. The signaling detail of the procedure is left for CT1 design.</a:t>
            </a:r>
          </a:p>
          <a:p>
            <a:pPr marL="0" indent="0">
              <a:buNone/>
            </a:pPr>
            <a:r>
              <a:rPr lang="en-US" altLang="zh-CN" sz="2000" dirty="0">
                <a:solidFill>
                  <a:srgbClr val="0066FF"/>
                </a:solidFill>
              </a:rPr>
              <a:t>Proposal 2: LCS-UP connection ID is provided by LMF and stored in AMF after the LCS-UP connection is established successfully. </a:t>
            </a:r>
          </a:p>
          <a:p>
            <a:pPr marL="0" indent="0">
              <a:buNone/>
            </a:pPr>
            <a:r>
              <a:rPr lang="en-US" altLang="zh-CN" sz="2000" dirty="0">
                <a:solidFill>
                  <a:srgbClr val="0066FF"/>
                </a:solidFill>
              </a:rPr>
              <a:t>Proposal 3: The AMF selects the LMF that maintains an existing user plane connection with the requested UE when performing LMF selection. The </a:t>
            </a:r>
            <a:r>
              <a:rPr lang="en-US" altLang="zh-CN" sz="2000" dirty="0" err="1">
                <a:solidFill>
                  <a:srgbClr val="0066FF"/>
                </a:solidFill>
              </a:rPr>
              <a:t>Nlmf_Location_DetermineLocation</a:t>
            </a:r>
            <a:r>
              <a:rPr lang="en-US" altLang="zh-CN" sz="2000" dirty="0">
                <a:solidFill>
                  <a:srgbClr val="0066FF"/>
                </a:solidFill>
              </a:rPr>
              <a:t> service message is enhanced to include the LMF-locally unique ID, if exists, to the LMF. </a:t>
            </a:r>
          </a:p>
          <a:p>
            <a:pPr marL="0" indent="0">
              <a:buNone/>
            </a:pPr>
            <a:r>
              <a:rPr lang="en-US" altLang="zh-CN" sz="2000" b="1" dirty="0"/>
              <a:t>LS (S2-2404044) and attached CR (S2-2404045) for TS 23.273 are proposed as the resolution.</a:t>
            </a:r>
            <a:endParaRPr lang="en-US" altLang="zh-CN" sz="2000" dirty="0">
              <a:solidFill>
                <a:srgbClr val="0066FF"/>
              </a:solidFill>
            </a:endParaRPr>
          </a:p>
        </p:txBody>
      </p:sp>
      <p:sp>
        <p:nvSpPr>
          <p:cNvPr id="4" name="标题 1">
            <a:extLst>
              <a:ext uri="{FF2B5EF4-FFF2-40B4-BE49-F238E27FC236}">
                <a16:creationId xmlns:a16="http://schemas.microsoft.com/office/drawing/2014/main" id="{93FC2262-8304-43EC-A4F9-5C7FFCA25DB9}"/>
              </a:ext>
            </a:extLst>
          </p:cNvPr>
          <p:cNvSpPr txBox="1">
            <a:spLocks/>
          </p:cNvSpPr>
          <p:nvPr/>
        </p:nvSpPr>
        <p:spPr bwMode="auto">
          <a:xfrm>
            <a:off x="364376" y="561110"/>
            <a:ext cx="9683633" cy="5859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a:lstStyle>
          <a:p>
            <a:r>
              <a:rPr lang="en-US" altLang="zh-CN" sz="3200" b="1" dirty="0"/>
              <a:t>Conclusions</a:t>
            </a:r>
            <a:endParaRPr lang="zh-CN" altLang="en-US" sz="3200" b="1" dirty="0"/>
          </a:p>
        </p:txBody>
      </p:sp>
    </p:spTree>
    <p:extLst>
      <p:ext uri="{BB962C8B-B14F-4D97-AF65-F5344CB8AC3E}">
        <p14:creationId xmlns:p14="http://schemas.microsoft.com/office/powerpoint/2010/main" val="429030260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EE71858E-BA00-40CA-9057-C86607035777}"/>
              </a:ext>
            </a:extLst>
          </p:cNvPr>
          <p:cNvSpPr txBox="1">
            <a:spLocks/>
          </p:cNvSpPr>
          <p:nvPr/>
        </p:nvSpPr>
        <p:spPr bwMode="auto">
          <a:xfrm>
            <a:off x="689758" y="2549637"/>
            <a:ext cx="10812483" cy="12960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lvl1pPr algn="ctr" rtl="0" eaLnBrk="0" fontAlgn="base" hangingPunct="0">
              <a:lnSpc>
                <a:spcPct val="90000"/>
              </a:lnSpc>
              <a:spcBef>
                <a:spcPct val="0"/>
              </a:spcBef>
              <a:spcAft>
                <a:spcPct val="0"/>
              </a:spcAft>
              <a:defRPr sz="60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a:lstStyle>
          <a:p>
            <a:pPr eaLnBrk="1" hangingPunct="1"/>
            <a:r>
              <a:rPr lang="en-US" altLang="zh-CN" sz="4800" dirty="0">
                <a:latin typeface="Arial "/>
              </a:rPr>
              <a:t>Thanks</a:t>
            </a:r>
            <a:endParaRPr lang="en-GB" altLang="en-US" sz="4800" dirty="0">
              <a:latin typeface="Arial "/>
            </a:endParaRPr>
          </a:p>
        </p:txBody>
      </p:sp>
    </p:spTree>
    <p:extLst>
      <p:ext uri="{BB962C8B-B14F-4D97-AF65-F5344CB8AC3E}">
        <p14:creationId xmlns:p14="http://schemas.microsoft.com/office/powerpoint/2010/main" val="132845453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2">
            <a:extLst>
              <a:ext uri="{FF2B5EF4-FFF2-40B4-BE49-F238E27FC236}">
                <a16:creationId xmlns:a16="http://schemas.microsoft.com/office/drawing/2014/main" id="{E1B76A6C-5F21-88BC-8C7D-9C2D87461156}"/>
              </a:ext>
            </a:extLst>
          </p:cNvPr>
          <p:cNvSpPr txBox="1">
            <a:spLocks/>
          </p:cNvSpPr>
          <p:nvPr/>
        </p:nvSpPr>
        <p:spPr>
          <a:xfrm>
            <a:off x="473675" y="1655124"/>
            <a:ext cx="11423573" cy="4775821"/>
          </a:xfrm>
          <a:prstGeom prst="rect">
            <a:avLst/>
          </a:prstGeom>
          <a:ln>
            <a:noFill/>
          </a:ln>
        </p:spPr>
        <p:txBody>
          <a:bodyPr/>
          <a:lstStyle>
            <a:lvl1pPr marL="228600" indent="-228600" algn="l" rtl="0" eaLnBrk="0" fontAlgn="base" hangingPunct="0">
              <a:lnSpc>
                <a:spcPct val="90000"/>
              </a:lnSpc>
              <a:spcBef>
                <a:spcPts val="1000"/>
              </a:spcBef>
              <a:spcAft>
                <a:spcPct val="0"/>
              </a:spcAft>
              <a:buBlip>
                <a:blip r:embed="rId2"/>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altLang="zh-CN" sz="2400" b="1" dirty="0"/>
              <a:t>How SUPL achieves:</a:t>
            </a:r>
          </a:p>
          <a:p>
            <a:r>
              <a:rPr lang="en-US" altLang="zh-CN" sz="2400" dirty="0"/>
              <a:t>SUPL INIT message used to initialize the SUPL session includes a SET ID,</a:t>
            </a:r>
            <a:r>
              <a:rPr lang="zh-CN" altLang="en-US" sz="2400" dirty="0"/>
              <a:t> </a:t>
            </a:r>
            <a:r>
              <a:rPr lang="en-US" altLang="zh-CN" sz="2400" dirty="0"/>
              <a:t>which</a:t>
            </a:r>
            <a:r>
              <a:rPr lang="zh-CN" altLang="en-US" sz="2400" dirty="0"/>
              <a:t> </a:t>
            </a:r>
            <a:r>
              <a:rPr lang="en-US" altLang="zh-CN" sz="2400" dirty="0"/>
              <a:t>identifies one SET (e.g., IMSI, SUPI, MSISDN). the SLP can know which SET is using the SUPL session.</a:t>
            </a:r>
          </a:p>
          <a:p>
            <a:r>
              <a:rPr lang="en-US" altLang="zh-CN" sz="2400" dirty="0"/>
              <a:t>LCS-UPP now could not take the same action as SUPL since the LMF may be not aware of UE ID (e.g., SUPI, MSISDN) caused by that AMF does not indicate UE ID to the LMF.</a:t>
            </a:r>
          </a:p>
          <a:p>
            <a:pPr marL="0" indent="0">
              <a:buNone/>
            </a:pPr>
            <a:endParaRPr lang="en-US" altLang="zh-CN" sz="1600" dirty="0"/>
          </a:p>
          <a:p>
            <a:pPr marL="0" indent="0">
              <a:buNone/>
            </a:pPr>
            <a:endParaRPr lang="en-US" altLang="zh-CN" sz="1600" dirty="0"/>
          </a:p>
          <a:p>
            <a:pPr marL="0" indent="0">
              <a:buNone/>
            </a:pPr>
            <a:r>
              <a:rPr lang="en-US" altLang="zh-CN" sz="1600" dirty="0"/>
              <a:t>SET: SUPL Location Platform</a:t>
            </a:r>
          </a:p>
          <a:p>
            <a:pPr marL="0" indent="0">
              <a:buNone/>
            </a:pPr>
            <a:r>
              <a:rPr lang="en-US" altLang="zh-CN" sz="1600" dirty="0"/>
              <a:t>SLP: SUPL Enabled Terminal</a:t>
            </a:r>
          </a:p>
          <a:p>
            <a:pPr marL="0" indent="0">
              <a:buNone/>
            </a:pPr>
            <a:r>
              <a:rPr lang="en-US" altLang="zh-CN" sz="1600" dirty="0"/>
              <a:t>MSISDN: Mobile Station International Subscriber Directory Number</a:t>
            </a:r>
          </a:p>
          <a:p>
            <a:pPr marL="0" indent="0">
              <a:buNone/>
            </a:pPr>
            <a:endParaRPr lang="en-US" altLang="zh-CN" sz="2400" dirty="0">
              <a:solidFill>
                <a:srgbClr val="0066FF"/>
              </a:solidFill>
            </a:endParaRPr>
          </a:p>
          <a:p>
            <a:pPr marL="0" indent="0">
              <a:buNone/>
            </a:pPr>
            <a:endParaRPr lang="en-US" altLang="zh-CN" sz="2400" dirty="0">
              <a:solidFill>
                <a:srgbClr val="0066FF"/>
              </a:solidFill>
            </a:endParaRPr>
          </a:p>
        </p:txBody>
      </p:sp>
      <p:sp>
        <p:nvSpPr>
          <p:cNvPr id="6" name="标题 1">
            <a:extLst>
              <a:ext uri="{FF2B5EF4-FFF2-40B4-BE49-F238E27FC236}">
                <a16:creationId xmlns:a16="http://schemas.microsoft.com/office/drawing/2014/main" id="{03FE6B99-1A54-67EB-73DB-C7EB145DCBEF}"/>
              </a:ext>
            </a:extLst>
          </p:cNvPr>
          <p:cNvSpPr txBox="1">
            <a:spLocks/>
          </p:cNvSpPr>
          <p:nvPr/>
        </p:nvSpPr>
        <p:spPr bwMode="auto">
          <a:xfrm>
            <a:off x="473675" y="896776"/>
            <a:ext cx="9683633" cy="5859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a:lstStyle>
          <a:p>
            <a:r>
              <a:rPr lang="en-US" sz="3200" b="1" dirty="0">
                <a:solidFill>
                  <a:srgbClr val="0070C0"/>
                </a:solidFill>
              </a:rPr>
              <a:t>Annex 1</a:t>
            </a:r>
            <a:endParaRPr lang="zh-CN" altLang="en-US" sz="3200" b="1" dirty="0">
              <a:solidFill>
                <a:srgbClr val="0070C0"/>
              </a:solidFill>
            </a:endParaRPr>
          </a:p>
        </p:txBody>
      </p:sp>
    </p:spTree>
    <p:extLst>
      <p:ext uri="{BB962C8B-B14F-4D97-AF65-F5344CB8AC3E}">
        <p14:creationId xmlns:p14="http://schemas.microsoft.com/office/powerpoint/2010/main" val="43465670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2">
            <a:extLst>
              <a:ext uri="{FF2B5EF4-FFF2-40B4-BE49-F238E27FC236}">
                <a16:creationId xmlns:a16="http://schemas.microsoft.com/office/drawing/2014/main" id="{E1B76A6C-5F21-88BC-8C7D-9C2D87461156}"/>
              </a:ext>
            </a:extLst>
          </p:cNvPr>
          <p:cNvSpPr txBox="1">
            <a:spLocks/>
          </p:cNvSpPr>
          <p:nvPr/>
        </p:nvSpPr>
        <p:spPr>
          <a:xfrm>
            <a:off x="473675" y="1655124"/>
            <a:ext cx="11423573" cy="4775821"/>
          </a:xfrm>
          <a:prstGeom prst="rect">
            <a:avLst/>
          </a:prstGeom>
          <a:ln>
            <a:noFill/>
          </a:ln>
        </p:spPr>
        <p:txBody>
          <a:bodyPr/>
          <a:lstStyle>
            <a:lvl1pPr marL="228600" indent="-228600" algn="l" rtl="0" eaLnBrk="0" fontAlgn="base" hangingPunct="0">
              <a:lnSpc>
                <a:spcPct val="90000"/>
              </a:lnSpc>
              <a:spcBef>
                <a:spcPts val="1000"/>
              </a:spcBef>
              <a:spcAft>
                <a:spcPct val="0"/>
              </a:spcAft>
              <a:buBlip>
                <a:blip r:embed="rId2"/>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altLang="zh-CN" sz="2400" b="1" dirty="0"/>
              <a:t>Potential solutions for binding discussed in stage 3:</a:t>
            </a:r>
          </a:p>
          <a:p>
            <a:pPr marL="457200" indent="-457200">
              <a:buFont typeface="+mj-lt"/>
              <a:buAutoNum type="alphaUcPeriod"/>
            </a:pPr>
            <a:r>
              <a:rPr lang="en-US" altLang="zh-CN" sz="2400" dirty="0"/>
              <a:t>IP address binding: UE IP address can be used during the TLS handshake procedure, but LMF could not distinguish which UE is handshaking with LMF since NAT issue exists. </a:t>
            </a:r>
          </a:p>
          <a:p>
            <a:pPr marL="457200" indent="-457200">
              <a:buFont typeface="+mj-lt"/>
              <a:buAutoNum type="alphaUcPeriod"/>
            </a:pPr>
            <a:endParaRPr lang="en-US" altLang="zh-CN" sz="2400" dirty="0"/>
          </a:p>
          <a:p>
            <a:pPr marL="457200" indent="-457200">
              <a:buFont typeface="+mj-lt"/>
              <a:buAutoNum type="alphaUcPeriod"/>
            </a:pPr>
            <a:r>
              <a:rPr lang="en-US" altLang="zh-CN" sz="2400" dirty="0"/>
              <a:t>UE ID binding: UE ID (e.g., SUPI) is sent to LMF via LCS-UPP messages to bind the UE and TLS connection, but LMF may be not aware of UE ID (see Annex 1).</a:t>
            </a:r>
          </a:p>
          <a:p>
            <a:pPr marL="457200" indent="-457200">
              <a:buFont typeface="+mj-lt"/>
              <a:buAutoNum type="alphaUcPeriod"/>
            </a:pPr>
            <a:endParaRPr lang="en-US" altLang="zh-CN" sz="2400" dirty="0"/>
          </a:p>
          <a:p>
            <a:pPr marL="457200" indent="-457200">
              <a:buFont typeface="+mj-lt"/>
              <a:buAutoNum type="alphaUcPeriod"/>
            </a:pPr>
            <a:r>
              <a:rPr lang="en-US" altLang="zh-CN" sz="2400" dirty="0"/>
              <a:t>LCS-UP connection ID binding: LMF allocates a connection ID to link one UE and one connection. The UE and LMF performs binding using this ID. But some enhancements in SA2 need to be agreed at first.</a:t>
            </a:r>
          </a:p>
        </p:txBody>
      </p:sp>
      <p:sp>
        <p:nvSpPr>
          <p:cNvPr id="6" name="标题 1">
            <a:extLst>
              <a:ext uri="{FF2B5EF4-FFF2-40B4-BE49-F238E27FC236}">
                <a16:creationId xmlns:a16="http://schemas.microsoft.com/office/drawing/2014/main" id="{03FE6B99-1A54-67EB-73DB-C7EB145DCBEF}"/>
              </a:ext>
            </a:extLst>
          </p:cNvPr>
          <p:cNvSpPr txBox="1">
            <a:spLocks/>
          </p:cNvSpPr>
          <p:nvPr/>
        </p:nvSpPr>
        <p:spPr bwMode="auto">
          <a:xfrm>
            <a:off x="473675" y="896776"/>
            <a:ext cx="9683633" cy="5859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a:lstStyle>
          <a:p>
            <a:r>
              <a:rPr lang="en-US" sz="3200" b="1" dirty="0">
                <a:solidFill>
                  <a:srgbClr val="0070C0"/>
                </a:solidFill>
              </a:rPr>
              <a:t>Annex 2</a:t>
            </a:r>
            <a:endParaRPr lang="zh-CN" altLang="en-US" sz="3200" b="1" dirty="0">
              <a:solidFill>
                <a:srgbClr val="0070C0"/>
              </a:solidFill>
            </a:endParaRPr>
          </a:p>
        </p:txBody>
      </p:sp>
    </p:spTree>
    <p:extLst>
      <p:ext uri="{BB962C8B-B14F-4D97-AF65-F5344CB8AC3E}">
        <p14:creationId xmlns:p14="http://schemas.microsoft.com/office/powerpoint/2010/main" val="2928870490"/>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BB13BEEBA675044A96DE28BDD893E607" ma:contentTypeVersion="13" ma:contentTypeDescription="Create a new document." ma:contentTypeScope="" ma:versionID="128a8422487fc329a7dc26f28cf6102c">
  <xsd:schema xmlns:xsd="http://www.w3.org/2001/XMLSchema" xmlns:xs="http://www.w3.org/2001/XMLSchema" xmlns:p="http://schemas.microsoft.com/office/2006/metadata/properties" xmlns:ns3="679a257e-872f-4c98-9e8a-0a9c104f72cd" xmlns:ns4="280d8efa-eff2-4910-88d2-79ca146720c4" targetNamespace="http://schemas.microsoft.com/office/2006/metadata/properties" ma:root="true" ma:fieldsID="5ee17176e517ccea8510c39d83da9bad" ns3:_="" ns4:_="">
    <xsd:import namespace="679a257e-872f-4c98-9e8a-0a9c104f72cd"/>
    <xsd:import namespace="280d8efa-eff2-4910-88d2-79ca146720c4"/>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GenerationTime" minOccurs="0"/>
                <xsd:element ref="ns3:MediaServiceEventHashCode" minOccurs="0"/>
                <xsd:element ref="ns3:MediaServiceLocation" minOccurs="0"/>
                <xsd:element ref="ns3:MediaServiceAutoKeyPoints" minOccurs="0"/>
                <xsd:element ref="ns3:MediaServiceKeyPoints"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79a257e-872f-4c98-9e8a-0a9c104f72c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80d8efa-eff2-4910-88d2-79ca146720c4"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35CA3727-A4EB-4398-9783-D0148B061093}">
  <ds:schemaRefs>
    <ds:schemaRef ds:uri="http://purl.org/dc/terms/"/>
    <ds:schemaRef ds:uri="http://schemas.microsoft.com/office/infopath/2007/PartnerControls"/>
    <ds:schemaRef ds:uri="http://purl.org/dc/dcmitype/"/>
    <ds:schemaRef ds:uri="http://purl.org/dc/elements/1.1/"/>
    <ds:schemaRef ds:uri="http://schemas.microsoft.com/office/2006/documentManagement/types"/>
    <ds:schemaRef ds:uri="http://schemas.openxmlformats.org/package/2006/metadata/core-properties"/>
    <ds:schemaRef ds:uri="280d8efa-eff2-4910-88d2-79ca146720c4"/>
    <ds:schemaRef ds:uri="679a257e-872f-4c98-9e8a-0a9c104f72cd"/>
    <ds:schemaRef ds:uri="http://schemas.microsoft.com/office/2006/metadata/properties"/>
    <ds:schemaRef ds:uri="http://www.w3.org/XML/1998/namespace"/>
  </ds:schemaRefs>
</ds:datastoreItem>
</file>

<file path=customXml/itemProps2.xml><?xml version="1.0" encoding="utf-8"?>
<ds:datastoreItem xmlns:ds="http://schemas.openxmlformats.org/officeDocument/2006/customXml" ds:itemID="{7D3A830A-0AC8-45A7-9E99-DF047C23D0D0}">
  <ds:schemaRefs>
    <ds:schemaRef ds:uri="http://schemas.microsoft.com/sharepoint/v3/contenttype/forms"/>
  </ds:schemaRefs>
</ds:datastoreItem>
</file>

<file path=customXml/itemProps3.xml><?xml version="1.0" encoding="utf-8"?>
<ds:datastoreItem xmlns:ds="http://schemas.openxmlformats.org/officeDocument/2006/customXml" ds:itemID="{BD6692E6-AFB4-4AE6-8E62-2D7692F0CE7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79a257e-872f-4c98-9e8a-0a9c104f72cd"/>
    <ds:schemaRef ds:uri="280d8efa-eff2-4910-88d2-79ca146720c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Office Theme</Template>
  <TotalTime>11081</TotalTime>
  <Words>948</Words>
  <Application>Microsoft Office PowerPoint</Application>
  <PresentationFormat>宽屏</PresentationFormat>
  <Paragraphs>50</Paragraphs>
  <Slides>8</Slides>
  <Notes>0</Notes>
  <HiddenSlides>0</HiddenSlides>
  <MMClips>0</MMClips>
  <ScaleCrop>false</ScaleCrop>
  <HeadingPairs>
    <vt:vector size="6" baseType="variant">
      <vt:variant>
        <vt:lpstr>已用的字体</vt:lpstr>
      </vt:variant>
      <vt:variant>
        <vt:i4>5</vt:i4>
      </vt:variant>
      <vt:variant>
        <vt:lpstr>主题</vt:lpstr>
      </vt:variant>
      <vt:variant>
        <vt:i4>1</vt:i4>
      </vt:variant>
      <vt:variant>
        <vt:lpstr>幻灯片标题</vt:lpstr>
      </vt:variant>
      <vt:variant>
        <vt:i4>8</vt:i4>
      </vt:variant>
    </vt:vector>
  </HeadingPairs>
  <TitlesOfParts>
    <vt:vector size="14" baseType="lpstr">
      <vt:lpstr>Arial </vt:lpstr>
      <vt:lpstr>Arial</vt:lpstr>
      <vt:lpstr>Calibri</vt:lpstr>
      <vt:lpstr>Calibri Light</vt:lpstr>
      <vt:lpstr>Times New Roman</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vivo1</cp:lastModifiedBy>
  <cp:revision>1036</cp:revision>
  <dcterms:created xsi:type="dcterms:W3CDTF">2010-02-05T13:52:04Z</dcterms:created>
  <dcterms:modified xsi:type="dcterms:W3CDTF">2024-04-05T10:46:44Z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0x010100BB13BEEBA675044A96DE28BDD893E607</vt:lpwstr>
  </property>
  <property fmtid="{D5CDD505-2E9C-101B-9397-08002B2CF9AE}" pid="3" name="_2015_ms_pID_725343">
    <vt:lpwstr>(3)q23a7rchnaU/ROYaatnR2I2SJK0j3JYtOGPqZIzYgnMCFQtD7qXFMM3+SJS/iH9tThciBFfJ
MqOoziv4icLPnEdZMgTwy+JIBnFRqrMKjE02tEqG41QMOQn5PhR/vQDXo29AXYQhM1yWbGZ1
E9DylImWG/8iKjfc+nuCesBPrMonrUr70EqZPkM13UfnOVBUM7G3vZSEpXfIjajH8AtHnnvW
r+A7NTEF+yk4qeVmxS</vt:lpwstr>
  </property>
  <property fmtid="{D5CDD505-2E9C-101B-9397-08002B2CF9AE}" pid="4" name="_2015_ms_pID_7253431">
    <vt:lpwstr>gC/fnZy2gwvYyxPPmWHgiawwdhblES2v36ultlMzsFyW6EDx4fUVW9
+t6eq7zXpFB5DKGJFJgo04OC/e6blIdILdOWFi0aBshHZ6Dp90d3aiKqlcY6ee9lmK3diksB
bsBqwVUzWlYwdTpkw7dHpuZPy9CxFjmQAY0n81it6gcsrt9xJzLKsUYKZpCVycqV7z4pOfxE
gwrPEP7pxGMFWyYEdQkljruB8GYnlre5qLns</vt:lpwstr>
  </property>
  <property fmtid="{D5CDD505-2E9C-101B-9397-08002B2CF9AE}" pid="5" name="_2015_ms_pID_7253432">
    <vt:lpwstr>ug==</vt:lpwstr>
  </property>
  <property fmtid="{D5CDD505-2E9C-101B-9397-08002B2CF9AE}" pid="6" name="_readonly">
    <vt:lpwstr/>
  </property>
  <property fmtid="{D5CDD505-2E9C-101B-9397-08002B2CF9AE}" pid="7" name="_change">
    <vt:lpwstr/>
  </property>
  <property fmtid="{D5CDD505-2E9C-101B-9397-08002B2CF9AE}" pid="8" name="_full-control">
    <vt:lpwstr/>
  </property>
  <property fmtid="{D5CDD505-2E9C-101B-9397-08002B2CF9AE}" pid="9" name="sflag">
    <vt:lpwstr>1665351871</vt:lpwstr>
  </property>
</Properties>
</file>